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7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9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5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1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53D4-19EB-4F65-A190-D6106AD0431B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8928-4A71-401F-AE13-04A0266E9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0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56598" y="1938211"/>
            <a:ext cx="8297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7200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Название проекта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41422" y="5115696"/>
            <a:ext cx="8297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Имя Фамилия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80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76390" y="853240"/>
            <a:ext cx="12015610" cy="1083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5900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Актуальность продукта и обозначение проблемы</a:t>
            </a:r>
            <a:endParaRPr lang="ru-RU" altLang="ru-RU" sz="5900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118" y="2073436"/>
            <a:ext cx="1157888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6888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Кратко опишите в чем состоит проблема, которую вы решаете</a:t>
            </a:r>
          </a:p>
          <a:p>
            <a:pPr marL="496888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Сделайте это очевидным! Объясняйте простым языком, если есть возможность опишите на каком-то конкретном наиболее типичном </a:t>
            </a:r>
            <a:r>
              <a:rPr lang="ru-RU" sz="2400" dirty="0" smtClean="0">
                <a:solidFill>
                  <a:prstClr val="black"/>
                </a:solidFill>
              </a:rPr>
              <a:t>примере</a:t>
            </a:r>
            <a:r>
              <a:rPr lang="en-US" sz="2400" dirty="0" smtClean="0">
                <a:solidFill>
                  <a:prstClr val="black"/>
                </a:solidFill>
              </a:rPr>
              <a:t> (</a:t>
            </a:r>
            <a:r>
              <a:rPr lang="ru-RU" sz="2400" dirty="0" smtClean="0">
                <a:solidFill>
                  <a:prstClr val="black"/>
                </a:solidFill>
              </a:rPr>
              <a:t>можно </a:t>
            </a:r>
            <a:r>
              <a:rPr lang="ru-RU" sz="2400" dirty="0">
                <a:solidFill>
                  <a:prstClr val="black"/>
                </a:solidFill>
              </a:rPr>
              <a:t>рассказать историю о проблеме которую решает </a:t>
            </a:r>
            <a:r>
              <a:rPr lang="ru-RU" sz="2400" dirty="0" smtClean="0">
                <a:solidFill>
                  <a:prstClr val="black"/>
                </a:solidFill>
              </a:rPr>
              <a:t>продукт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ru-RU" sz="2400" dirty="0">
              <a:solidFill>
                <a:prstClr val="black"/>
              </a:solidFill>
            </a:endParaRPr>
          </a:p>
          <a:p>
            <a:pPr marL="496888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У кого есть проблема, которую будет решать ваш продукт</a:t>
            </a:r>
          </a:p>
          <a:p>
            <a:pPr marL="496888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Расскажите как вы </a:t>
            </a:r>
            <a:r>
              <a:rPr lang="ru-RU" sz="3200" dirty="0">
                <a:solidFill>
                  <a:prstClr val="black"/>
                </a:solidFill>
              </a:rPr>
              <a:t>узнали</a:t>
            </a:r>
            <a:r>
              <a:rPr lang="ru-RU" sz="2400" dirty="0">
                <a:solidFill>
                  <a:prstClr val="black"/>
                </a:solidFill>
              </a:rPr>
              <a:t> что эта проблема реальна? И что потенциальные покупатели ищут ее решения или пытаются решить ее своими силами</a:t>
            </a:r>
          </a:p>
          <a:p>
            <a:pPr marL="496888" lvl="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Сфокусируйтесь на наиболее острых проблемах, которые будет решать Ваш продукт/ технология</a:t>
            </a:r>
          </a:p>
        </p:txBody>
      </p:sp>
    </p:spTree>
    <p:extLst>
      <p:ext uri="{BB962C8B-B14F-4D97-AF65-F5344CB8AC3E}">
        <p14:creationId xmlns:p14="http://schemas.microsoft.com/office/powerpoint/2010/main" val="18784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809572" y="4857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Решение проблемы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6746" y="2347415"/>
            <a:ext cx="8361529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Опишите что представляет из себя ваш продукт </a:t>
            </a:r>
            <a:r>
              <a:rPr lang="en-US" sz="2400" dirty="0">
                <a:solidFill>
                  <a:prstClr val="black"/>
                </a:solidFill>
              </a:rPr>
              <a:t>/</a:t>
            </a:r>
            <a:r>
              <a:rPr lang="ru-RU" sz="2400" dirty="0">
                <a:solidFill>
                  <a:prstClr val="black"/>
                </a:solidFill>
              </a:rPr>
              <a:t> решение (простым и понятным языком)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ru-RU" sz="2000" dirty="0">
                <a:solidFill>
                  <a:prstClr val="black"/>
                </a:solidFill>
              </a:rPr>
              <a:t>Почему ваш продукт решает </a:t>
            </a:r>
            <a:r>
              <a:rPr lang="ru-RU" sz="2400" dirty="0">
                <a:solidFill>
                  <a:prstClr val="black"/>
                </a:solidFill>
              </a:rPr>
              <a:t>проблему</a:t>
            </a:r>
            <a:r>
              <a:rPr lang="ru-RU" sz="2000" dirty="0">
                <a:solidFill>
                  <a:prstClr val="black"/>
                </a:solidFill>
              </a:rPr>
              <a:t> лучше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prstClr val="black"/>
                </a:solidFill>
              </a:rPr>
              <a:t>отлично от всех остальных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endParaRPr lang="ru-RU" sz="2000" dirty="0">
              <a:solidFill>
                <a:prstClr val="black"/>
              </a:solidFill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ru-RU" sz="2000" dirty="0">
                <a:solidFill>
                  <a:prstClr val="black"/>
                </a:solidFill>
              </a:rPr>
              <a:t>В чем уникальность и преимущество вашего продукта/ решения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r>
              <a:rPr lang="ru-RU" sz="2000" dirty="0">
                <a:solidFill>
                  <a:prstClr val="black"/>
                </a:solidFill>
              </a:rPr>
              <a:t> Чем он отличается от существующих на рынке продуктов/ решений?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809572" y="4857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Бизнес-модель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9572" y="1815152"/>
            <a:ext cx="86253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Опишите </a:t>
            </a:r>
            <a:r>
              <a:rPr lang="en-US" sz="2400" dirty="0" smtClean="0">
                <a:solidFill>
                  <a:schemeClr val="tx1"/>
                </a:solidFill>
              </a:rPr>
              <a:t>1-3 </a:t>
            </a:r>
            <a:r>
              <a:rPr lang="ru-RU" sz="2400" dirty="0" smtClean="0">
                <a:solidFill>
                  <a:schemeClr val="tx1"/>
                </a:solidFill>
              </a:rPr>
              <a:t>основных источника выручки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ru-RU" sz="2000" dirty="0" err="1" smtClean="0">
                <a:solidFill>
                  <a:schemeClr val="tx1"/>
                </a:solidFill>
              </a:rPr>
              <a:t>Проранжируете</a:t>
            </a:r>
            <a:r>
              <a:rPr lang="ru-RU" sz="2000" dirty="0" smtClean="0">
                <a:solidFill>
                  <a:schemeClr val="tx1"/>
                </a:solidFill>
              </a:rPr>
              <a:t> по размеру и потенциалу, укажите какие маркетинговые каналы Вы планируете использовать для привлечения клиентов</a:t>
            </a:r>
            <a:endParaRPr lang="en-US" dirty="0"/>
          </a:p>
          <a:p>
            <a:r>
              <a:rPr lang="ru-RU" sz="2400" dirty="0" smtClean="0">
                <a:solidFill>
                  <a:schemeClr val="tx1"/>
                </a:solidFill>
              </a:rPr>
              <a:t>Опишите вашу модель выручки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Прямые</a:t>
            </a:r>
            <a:r>
              <a:rPr lang="en-US" sz="2000" dirty="0" smtClean="0">
                <a:solidFill>
                  <a:schemeClr val="tx1"/>
                </a:solidFill>
              </a:rPr>
              <a:t>: e</a:t>
            </a:r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en-US" sz="2000" dirty="0" smtClean="0">
                <a:solidFill>
                  <a:schemeClr val="tx1"/>
                </a:solidFill>
              </a:rPr>
              <a:t>Commerce, </a:t>
            </a:r>
            <a:r>
              <a:rPr lang="ru-RU" sz="2000" dirty="0" smtClean="0">
                <a:solidFill>
                  <a:schemeClr val="tx1"/>
                </a:solidFill>
              </a:rPr>
              <a:t>подписка </a:t>
            </a:r>
            <a:r>
              <a:rPr lang="en-US" sz="2000" dirty="0" smtClean="0">
                <a:solidFill>
                  <a:schemeClr val="tx1"/>
                </a:solidFill>
              </a:rPr>
              <a:t>(SaaS), </a:t>
            </a:r>
            <a:r>
              <a:rPr lang="ru-RU" sz="2000" dirty="0" smtClean="0">
                <a:solidFill>
                  <a:schemeClr val="tx1"/>
                </a:solidFill>
              </a:rPr>
              <a:t>модель </a:t>
            </a:r>
            <a:r>
              <a:rPr lang="en-US" sz="2000" dirty="0" smtClean="0">
                <a:solidFill>
                  <a:schemeClr val="tx1"/>
                </a:solidFill>
              </a:rPr>
              <a:t>freemium, </a:t>
            </a:r>
            <a:r>
              <a:rPr lang="ru-RU" sz="2000" dirty="0" smtClean="0">
                <a:solidFill>
                  <a:schemeClr val="tx1"/>
                </a:solidFill>
              </a:rPr>
              <a:t>прямые продажи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Непрямые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</a:rPr>
              <a:t>лидогенерация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партнерская программа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реклама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Приведите информацию о цене реализации вашего продукта, себестоимости вашего продукта/ решения, расходах на маркетинг и продажи вашего продукта стоимости привлечения клиента и среднего периода от проявления клиентом интереса до сделки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5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809572" y="4857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Рынок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231606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Приведите данные о размере рынка вашего продукта/ решения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Укажите совокупный рынок (</a:t>
            </a:r>
            <a:r>
              <a:rPr lang="en-US" sz="2400" dirty="0" smtClean="0">
                <a:solidFill>
                  <a:schemeClr val="tx1"/>
                </a:solidFill>
              </a:rPr>
              <a:t>TAM), </a:t>
            </a:r>
            <a:r>
              <a:rPr lang="ru-RU" sz="2400" dirty="0" smtClean="0">
                <a:solidFill>
                  <a:schemeClr val="tx1"/>
                </a:solidFill>
              </a:rPr>
              <a:t>доступный рынок (</a:t>
            </a:r>
            <a:r>
              <a:rPr lang="en-US" sz="2400" dirty="0" smtClean="0">
                <a:solidFill>
                  <a:schemeClr val="tx1"/>
                </a:solidFill>
              </a:rPr>
              <a:t>SAM) </a:t>
            </a:r>
            <a:r>
              <a:rPr lang="ru-RU" sz="2400" dirty="0" smtClean="0">
                <a:solidFill>
                  <a:schemeClr val="tx1"/>
                </a:solidFill>
              </a:rPr>
              <a:t>и целевой рынок </a:t>
            </a:r>
            <a:r>
              <a:rPr lang="en-US" sz="2400" dirty="0" smtClean="0">
                <a:solidFill>
                  <a:schemeClr val="tx1"/>
                </a:solidFill>
              </a:rPr>
              <a:t>(SOM)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Какая ваша текущая доля на рынке? Какие планы на ближайшие годы и в дальнейшем?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809572" y="4857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Конкуренты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4071" y="2066078"/>
            <a:ext cx="78838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6888" indent="-457200">
              <a:buFont typeface="Arial"/>
              <a:buChar char="•"/>
            </a:pPr>
            <a:r>
              <a:rPr lang="ru-RU" sz="2400" dirty="0" smtClean="0"/>
              <a:t>Покажите чем ваш продукт/ решение отличается от конкурентов или аналогов, тех способов как эта проблема решается клиентами сейчас</a:t>
            </a:r>
            <a:endParaRPr lang="en-US" sz="2400" dirty="0" smtClean="0"/>
          </a:p>
          <a:p>
            <a:pPr marL="496888" indent="-457200">
              <a:buFont typeface="Arial"/>
              <a:buChar char="•"/>
            </a:pPr>
            <a:r>
              <a:rPr lang="ru-RU" sz="2400" dirty="0" smtClean="0"/>
              <a:t>Перечислите основных конкурентов и ближайших аналогов вашего продукта (имейте в виду что скорее всего клиенты уже как то решают эту проблему сейчас)</a:t>
            </a:r>
          </a:p>
          <a:p>
            <a:pPr marL="496888" indent="-457200">
              <a:buFont typeface="Arial"/>
              <a:buChar char="•"/>
            </a:pPr>
            <a:r>
              <a:rPr lang="ru-RU" sz="2400" dirty="0" smtClean="0"/>
              <a:t>Составьте сравнительную таблицу вашего продукт относительно конкурентов или аналогов (цена, функциональность, постарайтесь сделать фокус на ваших преимуществах)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809572" y="4857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Команда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5315" y="2516454"/>
            <a:ext cx="78838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Перечислите членов Вашей команды и вставьте их фото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Покажите что Ваша команда в состоянии добиваться результата, что у вас есть необходимые компетенции или вы понимаете где вы их найдете (новые партнеры в команду, договоренности с кем-то, менторы проекта и т.д.)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57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1923285" y="163218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dirty="0" smtClean="0">
                <a:latin typeface="DINPro-Black" pitchFamily="50" charset="0"/>
                <a:ea typeface="Arial" panose="020B0604020202020204" pitchFamily="34" charset="0"/>
                <a:cs typeface="DINPro-Black" pitchFamily="50" charset="0"/>
              </a:rPr>
              <a:t>Call-to-action</a:t>
            </a:r>
            <a:endParaRPr lang="ru-RU" altLang="ru-RU" dirty="0">
              <a:latin typeface="DINPro-Black" pitchFamily="50" charset="0"/>
              <a:ea typeface="Arial" panose="020B0604020202020204" pitchFamily="34" charset="0"/>
              <a:cs typeface="DINPro-Black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77837" y="4432253"/>
            <a:ext cx="26196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Имя Фамилия</a:t>
            </a:r>
            <a:endParaRPr lang="en-US" sz="3200" dirty="0" smtClean="0"/>
          </a:p>
          <a:p>
            <a:r>
              <a:rPr lang="ru-RU" sz="3200" dirty="0" smtClean="0"/>
              <a:t>Контакты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26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383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DINPro-Black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shm</dc:creator>
  <cp:lastModifiedBy>Игорь Суровушкин</cp:lastModifiedBy>
  <cp:revision>7</cp:revision>
  <dcterms:created xsi:type="dcterms:W3CDTF">2017-09-08T13:13:33Z</dcterms:created>
  <dcterms:modified xsi:type="dcterms:W3CDTF">2017-09-08T13:46:19Z</dcterms:modified>
</cp:coreProperties>
</file>