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9" r:id="rId2"/>
    <p:sldId id="260" r:id="rId3"/>
    <p:sldId id="266" r:id="rId4"/>
    <p:sldId id="261" r:id="rId5"/>
    <p:sldId id="262" r:id="rId6"/>
    <p:sldId id="263" r:id="rId7"/>
    <p:sldId id="264" r:id="rId8"/>
    <p:sldId id="265" r:id="rId9"/>
    <p:sldId id="267" r:id="rId10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1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452" y="1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5F27B-45EB-42FE-AECA-4727EDBB9242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6B8F5-8B99-49EC-946E-149E19EAE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089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B8F5-8B99-49EC-946E-149E19EAEB9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297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B8F5-8B99-49EC-946E-149E19EAEB9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374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151616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pc="-70" dirty="0"/>
              <a:t>Y</a:t>
            </a:r>
            <a:r>
              <a:rPr spc="5" dirty="0"/>
              <a:t>ell</a:t>
            </a:r>
            <a:r>
              <a:rPr spc="-20" dirty="0"/>
              <a:t>o</a:t>
            </a:r>
            <a:r>
              <a:rPr spc="10" dirty="0"/>
              <a:t>wRoc</a:t>
            </a:r>
            <a:r>
              <a:rPr spc="-20" dirty="0"/>
              <a:t>k</a:t>
            </a:r>
            <a:r>
              <a:rPr spc="10" dirty="0"/>
              <a:t>ets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5" smtClean="0"/>
              <a:t>powered</a:t>
            </a:r>
            <a:r>
              <a:rPr spc="-50" smtClean="0"/>
              <a:t> </a:t>
            </a:r>
            <a:r>
              <a:rPr spc="-10" smtClean="0"/>
              <a:t>by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FEFEFE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spc="85" dirty="0"/>
              <a:t>‹#›</a:t>
            </a:fld>
            <a:endParaRPr spc="8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151616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pc="-70" dirty="0"/>
              <a:t>Y</a:t>
            </a:r>
            <a:r>
              <a:rPr spc="5" dirty="0"/>
              <a:t>ell</a:t>
            </a:r>
            <a:r>
              <a:rPr spc="-20" dirty="0"/>
              <a:t>o</a:t>
            </a:r>
            <a:r>
              <a:rPr spc="10" dirty="0"/>
              <a:t>wRoc</a:t>
            </a:r>
            <a:r>
              <a:rPr spc="-20" dirty="0"/>
              <a:t>k</a:t>
            </a:r>
            <a:r>
              <a:rPr spc="10" dirty="0"/>
              <a:t>ets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5" smtClean="0"/>
              <a:t>powered</a:t>
            </a:r>
            <a:r>
              <a:rPr spc="-50" smtClean="0"/>
              <a:t> </a:t>
            </a:r>
            <a:r>
              <a:rPr spc="-10" smtClean="0"/>
              <a:t>by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FEFEFE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spc="85" dirty="0"/>
              <a:t>‹#›</a:t>
            </a:fld>
            <a:endParaRPr spc="8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151616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pc="-70" dirty="0"/>
              <a:t>Y</a:t>
            </a:r>
            <a:r>
              <a:rPr spc="5" dirty="0"/>
              <a:t>ell</a:t>
            </a:r>
            <a:r>
              <a:rPr spc="-20" dirty="0"/>
              <a:t>o</a:t>
            </a:r>
            <a:r>
              <a:rPr spc="10" dirty="0"/>
              <a:t>wRoc</a:t>
            </a:r>
            <a:r>
              <a:rPr spc="-20" dirty="0"/>
              <a:t>k</a:t>
            </a:r>
            <a:r>
              <a:rPr spc="10" dirty="0"/>
              <a:t>ets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5" smtClean="0"/>
              <a:t>powered</a:t>
            </a:r>
            <a:r>
              <a:rPr spc="-50" smtClean="0"/>
              <a:t> </a:t>
            </a:r>
            <a:r>
              <a:rPr spc="-10" smtClean="0"/>
              <a:t>by</a:t>
            </a:r>
            <a:endParaRPr spc="-10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FEFEFE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spc="85" dirty="0"/>
              <a:t>‹#›</a:t>
            </a:fld>
            <a:endParaRPr spc="8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151616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pc="-70" dirty="0"/>
              <a:t>Y</a:t>
            </a:r>
            <a:r>
              <a:rPr spc="5" dirty="0"/>
              <a:t>ell</a:t>
            </a:r>
            <a:r>
              <a:rPr spc="-20" dirty="0"/>
              <a:t>o</a:t>
            </a:r>
            <a:r>
              <a:rPr spc="10" dirty="0"/>
              <a:t>wRoc</a:t>
            </a:r>
            <a:r>
              <a:rPr spc="-20" dirty="0"/>
              <a:t>k</a:t>
            </a:r>
            <a:r>
              <a:rPr spc="10" dirty="0"/>
              <a:t>ets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5" smtClean="0"/>
              <a:t>powered</a:t>
            </a:r>
            <a:r>
              <a:rPr spc="-50" smtClean="0"/>
              <a:t> </a:t>
            </a:r>
            <a:r>
              <a:rPr spc="-10" smtClean="0"/>
              <a:t>by</a:t>
            </a: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FEFEFE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spc="85" dirty="0"/>
              <a:t>‹#›</a:t>
            </a:fld>
            <a:endParaRPr spc="8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" y="0"/>
            <a:ext cx="10691996" cy="712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4919467"/>
            <a:ext cx="10692000" cy="26405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151616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pc="-70" dirty="0"/>
              <a:t>Y</a:t>
            </a:r>
            <a:r>
              <a:rPr spc="5" dirty="0"/>
              <a:t>ell</a:t>
            </a:r>
            <a:r>
              <a:rPr spc="-20" dirty="0"/>
              <a:t>o</a:t>
            </a:r>
            <a:r>
              <a:rPr spc="10" dirty="0"/>
              <a:t>wRoc</a:t>
            </a:r>
            <a:r>
              <a:rPr spc="-20" dirty="0"/>
              <a:t>k</a:t>
            </a:r>
            <a:r>
              <a:rPr spc="10" dirty="0"/>
              <a:t>ets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5" smtClean="0"/>
              <a:t>powered</a:t>
            </a:r>
            <a:r>
              <a:rPr spc="-50" smtClean="0"/>
              <a:t> </a:t>
            </a:r>
            <a:r>
              <a:rPr spc="-10" smtClean="0"/>
              <a:t>by</a:t>
            </a:r>
            <a:endParaRPr spc="-10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FEFEFE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spc="85" dirty="0"/>
              <a:t>‹#›</a:t>
            </a:fld>
            <a:endParaRPr spc="8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675" y="3060807"/>
            <a:ext cx="8020050" cy="809902"/>
          </a:xfrm>
        </p:spPr>
        <p:txBody>
          <a:bodyPr anchor="b"/>
          <a:lstStyle>
            <a:lvl1pPr algn="ctr">
              <a:defRPr sz="5263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6675" y="3972247"/>
            <a:ext cx="8020050" cy="323935"/>
          </a:xfrm>
        </p:spPr>
        <p:txBody>
          <a:bodyPr/>
          <a:lstStyle>
            <a:lvl1pPr marL="0" indent="0" algn="ctr">
              <a:buNone/>
              <a:defRPr sz="2105"/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777872" y="7066022"/>
            <a:ext cx="512445" cy="107722"/>
          </a:xfrm>
        </p:spPr>
        <p:txBody>
          <a:bodyPr/>
          <a:lstStyle/>
          <a:p>
            <a:fld id="{6EDF53D4-19EB-4F65-A190-D6106AD0431B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652175" y="6983800"/>
            <a:ext cx="1405890" cy="230832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36241" y="6853942"/>
            <a:ext cx="201930" cy="646331"/>
          </a:xfrm>
        </p:spPr>
        <p:txBody>
          <a:bodyPr/>
          <a:lstStyle/>
          <a:p>
            <a:fld id="{35BB8928-4A71-401F-AE13-04A0266E9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870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754" y="195253"/>
            <a:ext cx="9391891" cy="345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652175" y="6983800"/>
            <a:ext cx="1405890" cy="288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rgbClr val="151616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pc="-70" dirty="0"/>
              <a:t>Y</a:t>
            </a:r>
            <a:r>
              <a:rPr spc="5" dirty="0"/>
              <a:t>ell</a:t>
            </a:r>
            <a:r>
              <a:rPr spc="-20" dirty="0"/>
              <a:t>o</a:t>
            </a:r>
            <a:r>
              <a:rPr spc="10" dirty="0"/>
              <a:t>wRoc</a:t>
            </a:r>
            <a:r>
              <a:rPr spc="-20" dirty="0"/>
              <a:t>k</a:t>
            </a:r>
            <a:r>
              <a:rPr spc="10" dirty="0"/>
              <a:t>ets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777872" y="7066022"/>
            <a:ext cx="512445" cy="1435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5" smtClean="0"/>
              <a:t>powered</a:t>
            </a:r>
            <a:r>
              <a:rPr spc="-50" smtClean="0"/>
              <a:t> </a:t>
            </a:r>
            <a:r>
              <a:rPr spc="-10" smtClean="0"/>
              <a:t>by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6241" y="6853942"/>
            <a:ext cx="201930" cy="243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EFEFE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spc="85" dirty="0"/>
              <a:t>‹#›</a:t>
            </a:fld>
            <a:endParaRPr spc="8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100" y="0"/>
            <a:ext cx="4232395" cy="476514"/>
          </a:xfrm>
          <a:prstGeom prst="rect">
            <a:avLst/>
          </a:prstGeom>
        </p:spPr>
        <p:txBody>
          <a:bodyPr vert="horz" wrap="square" lIns="0" tIns="14706" rIns="0" bIns="0" rtlCol="0">
            <a:spAutoFit/>
          </a:bodyPr>
          <a:lstStyle/>
          <a:p>
            <a:pPr marL="14006">
              <a:spcBef>
                <a:spcPts val="116"/>
              </a:spcBef>
            </a:pPr>
            <a:r>
              <a:rPr lang="ru-RU" sz="3000" dirty="0" smtClean="0">
                <a:latin typeface="RussianRail G Pro Extended" panose="020B0506040000020004" pitchFamily="34" charset="-52"/>
                <a:cs typeface="Arial" panose="020B0604020202020204" pitchFamily="34" charset="0"/>
              </a:rPr>
              <a:t>Общие</a:t>
            </a:r>
            <a:r>
              <a:rPr lang="ru-RU" sz="3000" spc="-61" dirty="0" smtClean="0">
                <a:latin typeface="RussianRail G Pro Extended" panose="020B0506040000020004" pitchFamily="34" charset="-52"/>
                <a:cs typeface="Arial" panose="020B0604020202020204" pitchFamily="34" charset="0"/>
              </a:rPr>
              <a:t> </a:t>
            </a:r>
            <a:r>
              <a:rPr lang="ru-RU" sz="3000" dirty="0" smtClean="0">
                <a:latin typeface="RussianRail G Pro Extended" panose="020B0506040000020004" pitchFamily="34" charset="-52"/>
                <a:cs typeface="Arial" panose="020B0604020202020204" pitchFamily="34" charset="0"/>
              </a:rPr>
              <a:t>моменты</a:t>
            </a:r>
            <a:endParaRPr lang="ru-RU" sz="3000" dirty="0">
              <a:latin typeface="RussianRail G Pro Extended" panose="020B0506040000020004" pitchFamily="34" charset="-52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358" y="1427070"/>
            <a:ext cx="9364684" cy="2321759"/>
          </a:xfrm>
          <a:prstGeom prst="rect">
            <a:avLst/>
          </a:prstGeom>
        </p:spPr>
        <p:txBody>
          <a:bodyPr vert="horz" wrap="square" lIns="0" tIns="13305" rIns="0" bIns="0" rtlCol="0">
            <a:spAutoFit/>
          </a:bodyPr>
          <a:lstStyle/>
          <a:p>
            <a:pPr marL="14006">
              <a:spcBef>
                <a:spcPts val="116"/>
              </a:spcBef>
            </a:pPr>
            <a:r>
              <a:rPr lang="ru-RU" sz="3000" b="0" dirty="0" smtClean="0">
                <a:latin typeface="RussianRail G Pro Extended" panose="020B0506040000020004" pitchFamily="34" charset="-52"/>
              </a:rPr>
              <a:t>Не больше 5 (7) слайдов </a:t>
            </a:r>
            <a:br>
              <a:rPr lang="ru-RU" sz="3000" b="0" dirty="0" smtClean="0">
                <a:latin typeface="RussianRail G Pro Extended" panose="020B0506040000020004" pitchFamily="34" charset="-52"/>
              </a:rPr>
            </a:br>
            <a:r>
              <a:rPr lang="ru-RU" sz="3000" b="0" dirty="0" smtClean="0">
                <a:latin typeface="RussianRail G Pro Extended" panose="020B0506040000020004" pitchFamily="34" charset="-52"/>
              </a:rPr>
              <a:t>Все в одном стиле</a:t>
            </a:r>
            <a:br>
              <a:rPr lang="ru-RU" sz="3000" b="0" dirty="0" smtClean="0">
                <a:latin typeface="RussianRail G Pro Extended" panose="020B0506040000020004" pitchFamily="34" charset="-52"/>
              </a:rPr>
            </a:br>
            <a:r>
              <a:rPr lang="ru-RU" sz="3000" b="0" dirty="0" smtClean="0">
                <a:latin typeface="RussianRail G Pro Extended" panose="020B0506040000020004" pitchFamily="34" charset="-52"/>
              </a:rPr>
              <a:t>Шрифт не менее 20 </a:t>
            </a:r>
            <a:r>
              <a:rPr lang="ru-RU" sz="3000" b="0" dirty="0" err="1" smtClean="0">
                <a:latin typeface="RussianRail G Pro Extended" panose="020B0506040000020004" pitchFamily="34" charset="-52"/>
              </a:rPr>
              <a:t>пт</a:t>
            </a:r>
            <a:r>
              <a:rPr lang="ru-RU" sz="3000" b="0" dirty="0" smtClean="0">
                <a:latin typeface="RussianRail G Pro Extended" panose="020B0506040000020004" pitchFamily="34" charset="-52"/>
              </a:rPr>
              <a:t/>
            </a:r>
            <a:br>
              <a:rPr lang="ru-RU" sz="3000" b="0" dirty="0" smtClean="0">
                <a:latin typeface="RussianRail G Pro Extended" panose="020B0506040000020004" pitchFamily="34" charset="-52"/>
              </a:rPr>
            </a:br>
            <a:r>
              <a:rPr lang="ru-RU" sz="3000" b="0" dirty="0" smtClean="0">
                <a:latin typeface="RussianRail G Pro Extended" panose="020B0506040000020004" pitchFamily="34" charset="-52"/>
              </a:rPr>
              <a:t>Меньше текса</a:t>
            </a:r>
            <a:br>
              <a:rPr lang="ru-RU" sz="3000" b="0" dirty="0" smtClean="0">
                <a:latin typeface="RussianRail G Pro Extended" panose="020B0506040000020004" pitchFamily="34" charset="-52"/>
              </a:rPr>
            </a:br>
            <a:r>
              <a:rPr lang="ru-RU" sz="3000" b="0" dirty="0" smtClean="0">
                <a:latin typeface="RussianRail G Pro Extended" panose="020B0506040000020004" pitchFamily="34" charset="-52"/>
                <a:cs typeface="Arial"/>
              </a:rPr>
              <a:t>PDF</a:t>
            </a:r>
            <a:endParaRPr lang="ru-RU" sz="3000" b="0" dirty="0">
              <a:latin typeface="RussianRail G Pro Extended" panose="020B0506040000020004" pitchFamily="34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05625"/>
            <a:ext cx="10693400" cy="373544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525685"/>
            <a:ext cx="10693400" cy="66350"/>
          </a:xfrm>
          <a:prstGeom prst="line">
            <a:avLst/>
          </a:prstGeom>
          <a:ln w="38100">
            <a:solidFill>
              <a:srgbClr val="E2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953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05625"/>
            <a:ext cx="10693400" cy="373544"/>
          </a:xfrm>
          <a:prstGeom prst="rect">
            <a:avLst/>
          </a:prstGeom>
        </p:spPr>
      </p:pic>
      <p:sp>
        <p:nvSpPr>
          <p:cNvPr id="7" name="object 2"/>
          <p:cNvSpPr txBox="1"/>
          <p:nvPr/>
        </p:nvSpPr>
        <p:spPr>
          <a:xfrm>
            <a:off x="165100" y="0"/>
            <a:ext cx="4232395" cy="476514"/>
          </a:xfrm>
          <a:prstGeom prst="rect">
            <a:avLst/>
          </a:prstGeom>
        </p:spPr>
        <p:txBody>
          <a:bodyPr vert="horz" wrap="square" lIns="0" tIns="14706" rIns="0" bIns="0" rtlCol="0">
            <a:spAutoFit/>
          </a:bodyPr>
          <a:lstStyle/>
          <a:p>
            <a:pPr marL="14006">
              <a:spcBef>
                <a:spcPts val="116"/>
              </a:spcBef>
            </a:pPr>
            <a:r>
              <a:rPr lang="ru-RU" sz="3000" dirty="0" smtClean="0">
                <a:latin typeface="RussianRail G Pro Extended" panose="020B0506040000020004" pitchFamily="34" charset="-52"/>
                <a:cs typeface="Arial" panose="020B0604020202020204" pitchFamily="34" charset="0"/>
              </a:rPr>
              <a:t>Структура</a:t>
            </a:r>
            <a:endParaRPr lang="ru-RU" sz="3000" dirty="0">
              <a:latin typeface="RussianRail G Pro Extended" panose="020B0506040000020004" pitchFamily="34" charset="-52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525685"/>
            <a:ext cx="10693400" cy="66350"/>
          </a:xfrm>
          <a:prstGeom prst="line">
            <a:avLst/>
          </a:prstGeom>
          <a:ln w="38100">
            <a:solidFill>
              <a:srgbClr val="E2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664358" y="1427070"/>
            <a:ext cx="9364684" cy="3245089"/>
          </a:xfrm>
          <a:prstGeom prst="rect">
            <a:avLst/>
          </a:prstGeom>
        </p:spPr>
        <p:txBody>
          <a:bodyPr vert="horz" wrap="square" lIns="0" tIns="13305" rIns="0" bIns="0" rtlCol="0">
            <a:spAutoFit/>
          </a:bodyPr>
          <a:lstStyle/>
          <a:p>
            <a:pPr marL="14006">
              <a:spcBef>
                <a:spcPts val="116"/>
              </a:spcBef>
            </a:pPr>
            <a:r>
              <a:rPr lang="ru-RU" sz="3000" dirty="0" smtClean="0">
                <a:latin typeface="RussianRail G Pro Extended" panose="020B0506040000020004" pitchFamily="34" charset="-52"/>
              </a:rPr>
              <a:t>НАЧАЛО</a:t>
            </a:r>
            <a:r>
              <a:rPr lang="en-US" sz="3000" b="0" dirty="0" smtClean="0">
                <a:latin typeface="RussianRail G Pro Extended" panose="020B0506040000020004" pitchFamily="34" charset="-52"/>
              </a:rPr>
              <a:t/>
            </a:r>
            <a:br>
              <a:rPr lang="en-US" sz="3000" b="0" dirty="0" smtClean="0">
                <a:latin typeface="RussianRail G Pro Extended" panose="020B0506040000020004" pitchFamily="34" charset="-52"/>
              </a:rPr>
            </a:br>
            <a:r>
              <a:rPr lang="ru-RU" sz="3000" b="0" dirty="0" smtClean="0">
                <a:latin typeface="RussianRail G Pro Extended" panose="020B0506040000020004" pitchFamily="34" charset="-52"/>
              </a:rPr>
              <a:t>Проблема</a:t>
            </a:r>
            <a:r>
              <a:rPr lang="ru-RU" sz="3000" b="0" dirty="0">
                <a:latin typeface="RussianRail G Pro Extended" panose="020B0506040000020004" pitchFamily="34" charset="-52"/>
              </a:rPr>
              <a:t/>
            </a:r>
            <a:br>
              <a:rPr lang="ru-RU" sz="3000" b="0" dirty="0">
                <a:latin typeface="RussianRail G Pro Extended" panose="020B0506040000020004" pitchFamily="34" charset="-52"/>
              </a:rPr>
            </a:br>
            <a:r>
              <a:rPr lang="ru-RU" sz="3000" b="0" dirty="0">
                <a:latin typeface="RussianRail G Pro Extended" panose="020B0506040000020004" pitchFamily="34" charset="-52"/>
              </a:rPr>
              <a:t>Решение</a:t>
            </a:r>
            <a:br>
              <a:rPr lang="ru-RU" sz="3000" b="0" dirty="0">
                <a:latin typeface="RussianRail G Pro Extended" panose="020B0506040000020004" pitchFamily="34" charset="-52"/>
              </a:rPr>
            </a:br>
            <a:r>
              <a:rPr lang="ru-RU" sz="3000" b="0" dirty="0">
                <a:latin typeface="RussianRail G Pro Extended" panose="020B0506040000020004" pitchFamily="34" charset="-52"/>
              </a:rPr>
              <a:t>Конкуренты</a:t>
            </a:r>
            <a:br>
              <a:rPr lang="ru-RU" sz="3000" b="0" dirty="0">
                <a:latin typeface="RussianRail G Pro Extended" panose="020B0506040000020004" pitchFamily="34" charset="-52"/>
              </a:rPr>
            </a:br>
            <a:r>
              <a:rPr lang="ru-RU" sz="3000" b="0" dirty="0">
                <a:latin typeface="RussianRail G Pro Extended" panose="020B0506040000020004" pitchFamily="34" charset="-52"/>
              </a:rPr>
              <a:t>Команда</a:t>
            </a:r>
            <a:br>
              <a:rPr lang="ru-RU" sz="3000" b="0" dirty="0">
                <a:latin typeface="RussianRail G Pro Extended" panose="020B0506040000020004" pitchFamily="34" charset="-52"/>
              </a:rPr>
            </a:br>
            <a:r>
              <a:rPr lang="ru-RU" sz="3000" b="0" dirty="0">
                <a:latin typeface="RussianRail G Pro Extended" panose="020B0506040000020004" pitchFamily="34" charset="-52"/>
              </a:rPr>
              <a:t>Как вы видите взаимодействие с </a:t>
            </a:r>
            <a:r>
              <a:rPr lang="ru-RU" sz="3000" b="0" dirty="0" smtClean="0">
                <a:latin typeface="RussianRail G Pro Extended" panose="020B0506040000020004" pitchFamily="34" charset="-52"/>
              </a:rPr>
              <a:t>РЖД</a:t>
            </a:r>
            <a:r>
              <a:rPr lang="ru-RU" sz="3000" b="0" dirty="0">
                <a:latin typeface="RussianRail G Pro Extended" panose="020B0506040000020004" pitchFamily="34" charset="-52"/>
              </a:rPr>
              <a:t/>
            </a:r>
            <a:br>
              <a:rPr lang="ru-RU" sz="3000" b="0" dirty="0">
                <a:latin typeface="RussianRail G Pro Extended" panose="020B0506040000020004" pitchFamily="34" charset="-52"/>
              </a:rPr>
            </a:br>
            <a:r>
              <a:rPr lang="ru-RU" sz="3000" dirty="0">
                <a:latin typeface="RussianRail G Pro Extended" panose="020B0506040000020004" pitchFamily="34" charset="-52"/>
              </a:rPr>
              <a:t>КОНЕЦ</a:t>
            </a:r>
          </a:p>
        </p:txBody>
      </p:sp>
      <p:sp>
        <p:nvSpPr>
          <p:cNvPr id="11" name="object 2"/>
          <p:cNvSpPr txBox="1"/>
          <p:nvPr/>
        </p:nvSpPr>
        <p:spPr>
          <a:xfrm>
            <a:off x="8353305" y="6931084"/>
            <a:ext cx="727195" cy="643227"/>
          </a:xfrm>
          <a:prstGeom prst="rect">
            <a:avLst/>
          </a:prstGeom>
        </p:spPr>
        <p:txBody>
          <a:bodyPr vert="horz" wrap="square" lIns="0" tIns="14706" rIns="0" bIns="0" rtlCol="0">
            <a:spAutoFit/>
          </a:bodyPr>
          <a:lstStyle/>
          <a:p>
            <a:pPr marL="14006" algn="ctr">
              <a:spcBef>
                <a:spcPts val="116"/>
              </a:spcBef>
            </a:pPr>
            <a:endParaRPr lang="ru-RU" sz="2000" b="1" dirty="0" smtClean="0">
              <a:solidFill>
                <a:schemeClr val="bg1"/>
              </a:solidFill>
              <a:latin typeface="RussianRail G Pro Extended" panose="020B0506040000020004" pitchFamily="34" charset="-52"/>
              <a:cs typeface="Arial" panose="020B0604020202020204" pitchFamily="34" charset="0"/>
            </a:endParaRPr>
          </a:p>
          <a:p>
            <a:pPr marL="14006" algn="ctr">
              <a:spcBef>
                <a:spcPts val="116"/>
              </a:spcBef>
            </a:pPr>
            <a:endParaRPr lang="ru-RU" sz="2000" b="1" dirty="0">
              <a:solidFill>
                <a:schemeClr val="bg1"/>
              </a:solidFill>
              <a:latin typeface="RussianRail G Pro Extended" panose="020B05060400000200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335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1900" y="2867025"/>
            <a:ext cx="9089390" cy="461665"/>
          </a:xfrm>
        </p:spPr>
        <p:txBody>
          <a:bodyPr/>
          <a:lstStyle/>
          <a:p>
            <a:r>
              <a:rPr lang="ru-RU" sz="3000" dirty="0" smtClean="0">
                <a:latin typeface="RussianRail G Pro Extended" panose="020B0506040000020004" pitchFamily="34" charset="-52"/>
              </a:rPr>
              <a:t>Название проекта</a:t>
            </a:r>
            <a:endParaRPr lang="ru-RU" sz="3000" dirty="0">
              <a:latin typeface="RussianRail G Pro Extended" panose="020B0506040000020004" pitchFamily="34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3" r="9861"/>
          <a:stretch/>
        </p:blipFill>
        <p:spPr>
          <a:xfrm>
            <a:off x="12700" y="5915025"/>
            <a:ext cx="10668000" cy="12192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1900" y="3404890"/>
            <a:ext cx="908939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ru-RU" sz="3000" b="0" kern="0" dirty="0" smtClean="0">
                <a:latin typeface="RussianRail G Pro Extended" panose="020B0506040000020004" pitchFamily="34" charset="-52"/>
              </a:rPr>
              <a:t>Имя Фамилия</a:t>
            </a:r>
            <a:endParaRPr lang="ru-RU" sz="3000" b="0" kern="0" dirty="0">
              <a:latin typeface="RussianRail G Pro Extended" panose="020B05060400000200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9102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05625"/>
            <a:ext cx="10693400" cy="373544"/>
          </a:xfrm>
          <a:prstGeom prst="rect">
            <a:avLst/>
          </a:prstGeom>
        </p:spPr>
      </p:pic>
      <p:sp>
        <p:nvSpPr>
          <p:cNvPr id="6" name="object 2"/>
          <p:cNvSpPr txBox="1"/>
          <p:nvPr/>
        </p:nvSpPr>
        <p:spPr>
          <a:xfrm>
            <a:off x="165100" y="0"/>
            <a:ext cx="10528300" cy="476514"/>
          </a:xfrm>
          <a:prstGeom prst="rect">
            <a:avLst/>
          </a:prstGeom>
        </p:spPr>
        <p:txBody>
          <a:bodyPr vert="horz" wrap="square" lIns="0" tIns="14706" rIns="0" bIns="0" rtlCol="0">
            <a:spAutoFit/>
          </a:bodyPr>
          <a:lstStyle/>
          <a:p>
            <a:r>
              <a:rPr lang="ru-RU" altLang="ru-RU" sz="3000" dirty="0" smtClean="0">
                <a:latin typeface="DINPro-Black" pitchFamily="50" charset="0"/>
                <a:ea typeface="Arial" panose="020B0604020202020204" pitchFamily="34" charset="0"/>
                <a:cs typeface="DINPro-Black" pitchFamily="50" charset="0"/>
              </a:rPr>
              <a:t>Актуальность продукта и обозначение проблемы</a:t>
            </a:r>
            <a:endParaRPr lang="ru-RU" altLang="ru-RU" sz="3000" dirty="0">
              <a:latin typeface="DINPro-Black" pitchFamily="50" charset="0"/>
              <a:ea typeface="Arial" panose="020B0604020202020204" pitchFamily="34" charset="0"/>
              <a:cs typeface="DINPro-Black" pitchFamily="50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525685"/>
            <a:ext cx="10693400" cy="66350"/>
          </a:xfrm>
          <a:prstGeom prst="line">
            <a:avLst/>
          </a:prstGeom>
          <a:ln w="38100">
            <a:solidFill>
              <a:srgbClr val="E2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ject 3"/>
          <p:cNvSpPr txBox="1">
            <a:spLocks/>
          </p:cNvSpPr>
          <p:nvPr/>
        </p:nvSpPr>
        <p:spPr>
          <a:xfrm>
            <a:off x="1328716" y="6834287"/>
            <a:ext cx="9364684" cy="321211"/>
          </a:xfrm>
          <a:prstGeom prst="rect">
            <a:avLst/>
          </a:prstGeom>
        </p:spPr>
        <p:txBody>
          <a:bodyPr vert="horz" wrap="square" lIns="0" tIns="13305" rIns="0" bIns="0" rtlCol="0" anchor="b">
            <a:spAutoFit/>
          </a:bodyPr>
          <a:lstStyle>
            <a:lvl1pPr algn="ctr">
              <a:defRPr sz="5263" b="1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4006" algn="l">
              <a:spcBef>
                <a:spcPts val="116"/>
              </a:spcBef>
            </a:pPr>
            <a:endParaRPr lang="ru-RU" sz="2000" b="0" kern="0" dirty="0">
              <a:latin typeface="RussianRail G Pro Extended" panose="020B0506040000020004" pitchFamily="34" charset="-52"/>
            </a:endParaRPr>
          </a:p>
        </p:txBody>
      </p:sp>
      <p:sp>
        <p:nvSpPr>
          <p:cNvPr id="13" name="object 3"/>
          <p:cNvSpPr txBox="1">
            <a:spLocks/>
          </p:cNvSpPr>
          <p:nvPr/>
        </p:nvSpPr>
        <p:spPr>
          <a:xfrm>
            <a:off x="393700" y="1190625"/>
            <a:ext cx="9364684" cy="4412075"/>
          </a:xfrm>
          <a:prstGeom prst="rect">
            <a:avLst/>
          </a:prstGeom>
        </p:spPr>
        <p:txBody>
          <a:bodyPr vert="horz" wrap="square" lIns="0" tIns="13305" rIns="0" bIns="0" rtlCol="0" anchor="t">
            <a:spAutoFit/>
          </a:bodyPr>
          <a:lstStyle>
            <a:lvl1pPr algn="ctr">
              <a:defRPr sz="5263" b="1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356906" indent="-342900" algn="l">
              <a:spcBef>
                <a:spcPts val="116"/>
              </a:spcBef>
              <a:buFont typeface="Arial" panose="020B0604020202020204" pitchFamily="34" charset="0"/>
              <a:buChar char="•"/>
            </a:pPr>
            <a:r>
              <a:rPr lang="ru-RU" sz="2000" b="0" kern="0" dirty="0">
                <a:latin typeface="RussianRail G Pro Extended" panose="020B0506040000020004" pitchFamily="34" charset="-52"/>
              </a:rPr>
              <a:t>Кратко опишите в чем состоит проблема, которую вы </a:t>
            </a:r>
            <a:r>
              <a:rPr lang="ru-RU" sz="2000" b="0" kern="0" dirty="0" smtClean="0">
                <a:latin typeface="RussianRail G Pro Extended" panose="020B0506040000020004" pitchFamily="34" charset="-52"/>
              </a:rPr>
              <a:t>решаете</a:t>
            </a:r>
          </a:p>
          <a:p>
            <a:pPr marL="356906" indent="-342900" algn="l">
              <a:spcBef>
                <a:spcPts val="116"/>
              </a:spcBef>
              <a:buFont typeface="Arial" panose="020B0604020202020204" pitchFamily="34" charset="0"/>
              <a:buChar char="•"/>
            </a:pPr>
            <a:endParaRPr lang="ru-RU" sz="2000" b="0" kern="0" dirty="0">
              <a:latin typeface="RussianRail G Pro Extended" panose="020B0506040000020004" pitchFamily="34" charset="-52"/>
            </a:endParaRPr>
          </a:p>
          <a:p>
            <a:pPr marL="356906" indent="-342900" algn="l">
              <a:spcBef>
                <a:spcPts val="116"/>
              </a:spcBef>
              <a:buFont typeface="Arial" panose="020B0604020202020204" pitchFamily="34" charset="0"/>
              <a:buChar char="•"/>
            </a:pPr>
            <a:r>
              <a:rPr lang="ru-RU" sz="2000" b="0" kern="0" dirty="0">
                <a:latin typeface="RussianRail G Pro Extended" panose="020B0506040000020004" pitchFamily="34" charset="-52"/>
              </a:rPr>
              <a:t>Сделайте это очевидным! Объясняйте простым языком, если есть возможность опишите на каком-то конкретном наиболее типичном примере (можно рассказать историю о проблеме которую решает продукт</a:t>
            </a:r>
            <a:r>
              <a:rPr lang="ru-RU" sz="2000" b="0" kern="0" dirty="0" smtClean="0">
                <a:latin typeface="RussianRail G Pro Extended" panose="020B0506040000020004" pitchFamily="34" charset="-52"/>
              </a:rPr>
              <a:t>)</a:t>
            </a:r>
          </a:p>
          <a:p>
            <a:pPr marL="356906" indent="-342900" algn="l">
              <a:spcBef>
                <a:spcPts val="116"/>
              </a:spcBef>
              <a:buFont typeface="Arial" panose="020B0604020202020204" pitchFamily="34" charset="0"/>
              <a:buChar char="•"/>
            </a:pPr>
            <a:endParaRPr lang="ru-RU" sz="2000" b="0" kern="0" dirty="0">
              <a:latin typeface="RussianRail G Pro Extended" panose="020B0506040000020004" pitchFamily="34" charset="-52"/>
            </a:endParaRPr>
          </a:p>
          <a:p>
            <a:pPr marL="356906" indent="-342900" algn="l">
              <a:spcBef>
                <a:spcPts val="116"/>
              </a:spcBef>
              <a:buFont typeface="Arial" panose="020B0604020202020204" pitchFamily="34" charset="0"/>
              <a:buChar char="•"/>
            </a:pPr>
            <a:r>
              <a:rPr lang="ru-RU" sz="2000" b="0" kern="0" dirty="0">
                <a:latin typeface="RussianRail G Pro Extended" panose="020B0506040000020004" pitchFamily="34" charset="-52"/>
              </a:rPr>
              <a:t>У кого есть проблема, которую будет решать ваш </a:t>
            </a:r>
            <a:r>
              <a:rPr lang="ru-RU" sz="2000" b="0" kern="0" dirty="0" smtClean="0">
                <a:latin typeface="RussianRail G Pro Extended" panose="020B0506040000020004" pitchFamily="34" charset="-52"/>
              </a:rPr>
              <a:t>продукт</a:t>
            </a:r>
          </a:p>
          <a:p>
            <a:pPr marL="356906" indent="-342900" algn="l">
              <a:spcBef>
                <a:spcPts val="116"/>
              </a:spcBef>
              <a:buFont typeface="Arial" panose="020B0604020202020204" pitchFamily="34" charset="0"/>
              <a:buChar char="•"/>
            </a:pPr>
            <a:endParaRPr lang="ru-RU" sz="2000" b="0" kern="0" dirty="0">
              <a:latin typeface="RussianRail G Pro Extended" panose="020B0506040000020004" pitchFamily="34" charset="-52"/>
            </a:endParaRPr>
          </a:p>
          <a:p>
            <a:pPr marL="356906" indent="-342900" algn="l">
              <a:spcBef>
                <a:spcPts val="116"/>
              </a:spcBef>
              <a:buFont typeface="Arial" panose="020B0604020202020204" pitchFamily="34" charset="0"/>
              <a:buChar char="•"/>
            </a:pPr>
            <a:r>
              <a:rPr lang="ru-RU" sz="2000" b="0" kern="0" dirty="0">
                <a:latin typeface="RussianRail G Pro Extended" panose="020B0506040000020004" pitchFamily="34" charset="-52"/>
              </a:rPr>
              <a:t>Расскажите как вы узнали что эта проблема реальна? И что потенциальные покупатели ищут ее решения или пытаются решить ее </a:t>
            </a:r>
            <a:r>
              <a:rPr lang="ru-RU" sz="2000" b="0" kern="0">
                <a:latin typeface="RussianRail G Pro Extended" panose="020B0506040000020004" pitchFamily="34" charset="-52"/>
              </a:rPr>
              <a:t>своими </a:t>
            </a:r>
            <a:r>
              <a:rPr lang="ru-RU" sz="2000" b="0" kern="0" smtClean="0">
                <a:latin typeface="RussianRail G Pro Extended" panose="020B0506040000020004" pitchFamily="34" charset="-52"/>
              </a:rPr>
              <a:t>силами</a:t>
            </a:r>
            <a:endParaRPr lang="ru-RU" sz="2000" b="0" kern="0" dirty="0">
              <a:latin typeface="RussianRail G Pro Extended" panose="020B0506040000020004" pitchFamily="34" charset="-52"/>
            </a:endParaRPr>
          </a:p>
          <a:p>
            <a:pPr marL="356906" indent="-342900" algn="l">
              <a:spcBef>
                <a:spcPts val="116"/>
              </a:spcBef>
              <a:buFont typeface="Arial" panose="020B0604020202020204" pitchFamily="34" charset="0"/>
              <a:buChar char="•"/>
            </a:pPr>
            <a:r>
              <a:rPr lang="ru-RU" sz="2000" b="0" kern="0" dirty="0">
                <a:latin typeface="RussianRail G Pro Extended" panose="020B0506040000020004" pitchFamily="34" charset="-52"/>
              </a:rPr>
              <a:t>Сфокусируйтесь на наиболее острых проблемах, которые будет решать Ваш продукт/ </a:t>
            </a:r>
            <a:r>
              <a:rPr lang="ru-RU" sz="2000" b="0" kern="0" dirty="0" smtClean="0">
                <a:latin typeface="RussianRail G Pro Extended" panose="020B0506040000020004" pitchFamily="34" charset="-52"/>
              </a:rPr>
              <a:t>технология</a:t>
            </a:r>
          </a:p>
        </p:txBody>
      </p:sp>
      <p:sp>
        <p:nvSpPr>
          <p:cNvPr id="14" name="object 2"/>
          <p:cNvSpPr txBox="1"/>
          <p:nvPr/>
        </p:nvSpPr>
        <p:spPr>
          <a:xfrm>
            <a:off x="8353305" y="6931084"/>
            <a:ext cx="727195" cy="322626"/>
          </a:xfrm>
          <a:prstGeom prst="rect">
            <a:avLst/>
          </a:prstGeom>
        </p:spPr>
        <p:txBody>
          <a:bodyPr vert="horz" wrap="square" lIns="0" tIns="14706" rIns="0" bIns="0" rtlCol="0">
            <a:spAutoFit/>
          </a:bodyPr>
          <a:lstStyle/>
          <a:p>
            <a:pPr marL="14006" algn="ctr">
              <a:spcBef>
                <a:spcPts val="116"/>
              </a:spcBef>
            </a:pPr>
            <a:r>
              <a:rPr lang="ru-RU" sz="2000" b="1" dirty="0">
                <a:solidFill>
                  <a:schemeClr val="bg1"/>
                </a:solidFill>
                <a:latin typeface="RussianRail G Pro Extended" panose="020B0506040000020004" pitchFamily="34" charset="-52"/>
                <a:cs typeface="Arial" panose="020B0604020202020204" pitchFamily="34" charset="0"/>
              </a:rPr>
              <a:t>4</a:t>
            </a:r>
            <a:endParaRPr lang="ru-RU" sz="2000" b="1" dirty="0">
              <a:solidFill>
                <a:schemeClr val="bg1"/>
              </a:solidFill>
              <a:latin typeface="RussianRail G Pro Extended" panose="020B05060400000200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39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05625"/>
            <a:ext cx="10693400" cy="373544"/>
          </a:xfrm>
          <a:prstGeom prst="rect">
            <a:avLst/>
          </a:prstGeom>
        </p:spPr>
      </p:pic>
      <p:sp>
        <p:nvSpPr>
          <p:cNvPr id="7" name="object 2"/>
          <p:cNvSpPr txBox="1"/>
          <p:nvPr/>
        </p:nvSpPr>
        <p:spPr>
          <a:xfrm>
            <a:off x="165100" y="0"/>
            <a:ext cx="4232395" cy="476514"/>
          </a:xfrm>
          <a:prstGeom prst="rect">
            <a:avLst/>
          </a:prstGeom>
        </p:spPr>
        <p:txBody>
          <a:bodyPr vert="horz" wrap="square" lIns="0" tIns="14706" rIns="0" bIns="0" rtlCol="0">
            <a:spAutoFit/>
          </a:bodyPr>
          <a:lstStyle/>
          <a:p>
            <a:pPr marL="14006">
              <a:spcBef>
                <a:spcPts val="116"/>
              </a:spcBef>
            </a:pPr>
            <a:r>
              <a:rPr lang="ru-RU" sz="3000" dirty="0" smtClean="0">
                <a:latin typeface="RussianRail G Pro Extended" panose="020B0506040000020004" pitchFamily="34" charset="-52"/>
                <a:cs typeface="Arial" panose="020B0604020202020204" pitchFamily="34" charset="0"/>
              </a:rPr>
              <a:t>Решение проблемы</a:t>
            </a:r>
            <a:endParaRPr sz="3000" dirty="0">
              <a:latin typeface="RussianRail G Pro Extended" panose="020B0506040000020004" pitchFamily="34" charset="-52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525685"/>
            <a:ext cx="10693400" cy="66350"/>
          </a:xfrm>
          <a:prstGeom prst="line">
            <a:avLst/>
          </a:prstGeom>
          <a:ln w="38100">
            <a:solidFill>
              <a:srgbClr val="E2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3"/>
          <p:cNvSpPr txBox="1">
            <a:spLocks/>
          </p:cNvSpPr>
          <p:nvPr/>
        </p:nvSpPr>
        <p:spPr>
          <a:xfrm>
            <a:off x="393700" y="1130706"/>
            <a:ext cx="9364684" cy="2834720"/>
          </a:xfrm>
          <a:prstGeom prst="rect">
            <a:avLst/>
          </a:prstGeom>
        </p:spPr>
        <p:txBody>
          <a:bodyPr vert="horz" wrap="square" lIns="0" tIns="13305" rIns="0" bIns="0" rtlCol="0" anchor="t">
            <a:spAutoFit/>
          </a:bodyPr>
          <a:lstStyle>
            <a:lvl1pPr algn="ctr">
              <a:defRPr sz="5263" b="1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356906" indent="-342900" algn="l">
              <a:spcBef>
                <a:spcPts val="116"/>
              </a:spcBef>
              <a:buFont typeface="Arial" panose="020B0604020202020204" pitchFamily="34" charset="0"/>
              <a:buChar char="•"/>
            </a:pPr>
            <a:r>
              <a:rPr lang="ru-RU" sz="2000" b="0" kern="0" dirty="0">
                <a:latin typeface="RussianRail G Pro Extended" panose="020B0506040000020004" pitchFamily="34" charset="-52"/>
              </a:rPr>
              <a:t>Опишите что представляет из себя ваш продукт / решение (простым и понятным языком</a:t>
            </a:r>
            <a:r>
              <a:rPr lang="ru-RU" sz="2000" b="0" kern="0" dirty="0" smtClean="0">
                <a:latin typeface="RussianRail G Pro Extended" panose="020B0506040000020004" pitchFamily="34" charset="-52"/>
              </a:rPr>
              <a:t>)</a:t>
            </a:r>
          </a:p>
          <a:p>
            <a:pPr marL="356906" indent="-342900" algn="l">
              <a:spcBef>
                <a:spcPts val="116"/>
              </a:spcBef>
              <a:buFont typeface="Arial" panose="020B0604020202020204" pitchFamily="34" charset="0"/>
              <a:buChar char="•"/>
            </a:pPr>
            <a:endParaRPr lang="ru-RU" sz="2000" b="0" kern="0" dirty="0">
              <a:latin typeface="RussianRail G Pro Extended" panose="020B0506040000020004" pitchFamily="34" charset="-52"/>
            </a:endParaRPr>
          </a:p>
          <a:p>
            <a:pPr marL="356906" indent="-342900" algn="l">
              <a:spcBef>
                <a:spcPts val="116"/>
              </a:spcBef>
              <a:buFont typeface="Arial" panose="020B0604020202020204" pitchFamily="34" charset="0"/>
              <a:buChar char="•"/>
            </a:pPr>
            <a:r>
              <a:rPr lang="ru-RU" sz="2000" b="0" kern="0" dirty="0">
                <a:latin typeface="RussianRail G Pro Extended" panose="020B0506040000020004" pitchFamily="34" charset="-52"/>
              </a:rPr>
              <a:t>Почему ваш продукт решает проблему лучше, отлично от всех остальных</a:t>
            </a:r>
            <a:r>
              <a:rPr lang="ru-RU" sz="2000" b="0" kern="0" dirty="0" smtClean="0">
                <a:latin typeface="RussianRail G Pro Extended" panose="020B0506040000020004" pitchFamily="34" charset="-52"/>
              </a:rPr>
              <a:t>?</a:t>
            </a:r>
          </a:p>
          <a:p>
            <a:pPr marL="356906" indent="-342900" algn="l">
              <a:spcBef>
                <a:spcPts val="116"/>
              </a:spcBef>
              <a:buFont typeface="Arial" panose="020B0604020202020204" pitchFamily="34" charset="0"/>
              <a:buChar char="•"/>
            </a:pPr>
            <a:endParaRPr lang="ru-RU" sz="2000" b="0" kern="0" dirty="0">
              <a:latin typeface="RussianRail G Pro Extended" panose="020B0506040000020004" pitchFamily="34" charset="-52"/>
            </a:endParaRPr>
          </a:p>
          <a:p>
            <a:pPr marL="356906" indent="-342900" algn="l">
              <a:spcBef>
                <a:spcPts val="116"/>
              </a:spcBef>
              <a:buFont typeface="Arial" panose="020B0604020202020204" pitchFamily="34" charset="0"/>
              <a:buChar char="•"/>
            </a:pPr>
            <a:r>
              <a:rPr lang="ru-RU" sz="2000" b="0" kern="0" dirty="0">
                <a:latin typeface="RussianRail G Pro Extended" panose="020B0506040000020004" pitchFamily="34" charset="-52"/>
              </a:rPr>
              <a:t>В чем уникальность и преимущество вашего продукта/ решения? Чем он отличается от существующих на рынке продуктов/ решений?</a:t>
            </a:r>
          </a:p>
        </p:txBody>
      </p:sp>
      <p:sp>
        <p:nvSpPr>
          <p:cNvPr id="12" name="object 2"/>
          <p:cNvSpPr txBox="1"/>
          <p:nvPr/>
        </p:nvSpPr>
        <p:spPr>
          <a:xfrm>
            <a:off x="8353305" y="6931084"/>
            <a:ext cx="727195" cy="322626"/>
          </a:xfrm>
          <a:prstGeom prst="rect">
            <a:avLst/>
          </a:prstGeom>
        </p:spPr>
        <p:txBody>
          <a:bodyPr vert="horz" wrap="square" lIns="0" tIns="14706" rIns="0" bIns="0" rtlCol="0">
            <a:spAutoFit/>
          </a:bodyPr>
          <a:lstStyle/>
          <a:p>
            <a:pPr marL="14006" algn="ctr">
              <a:spcBef>
                <a:spcPts val="116"/>
              </a:spcBef>
            </a:pPr>
            <a:r>
              <a:rPr lang="ru-RU" sz="2000" b="1" dirty="0">
                <a:solidFill>
                  <a:schemeClr val="bg1"/>
                </a:solidFill>
                <a:latin typeface="RussianRail G Pro Extended" panose="020B0506040000020004" pitchFamily="34" charset="-52"/>
                <a:cs typeface="Arial" panose="020B0604020202020204" pitchFamily="34" charset="0"/>
              </a:rPr>
              <a:t>5</a:t>
            </a:r>
            <a:endParaRPr lang="ru-RU" sz="2000" b="1" dirty="0">
              <a:solidFill>
                <a:schemeClr val="bg1"/>
              </a:solidFill>
              <a:latin typeface="RussianRail G Pro Extended" panose="020B05060400000200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07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05625"/>
            <a:ext cx="10693400" cy="373544"/>
          </a:xfrm>
          <a:prstGeom prst="rect">
            <a:avLst/>
          </a:prstGeom>
        </p:spPr>
      </p:pic>
      <p:sp>
        <p:nvSpPr>
          <p:cNvPr id="7" name="object 2"/>
          <p:cNvSpPr txBox="1"/>
          <p:nvPr/>
        </p:nvSpPr>
        <p:spPr>
          <a:xfrm>
            <a:off x="165100" y="0"/>
            <a:ext cx="4232395" cy="476514"/>
          </a:xfrm>
          <a:prstGeom prst="rect">
            <a:avLst/>
          </a:prstGeom>
        </p:spPr>
        <p:txBody>
          <a:bodyPr vert="horz" wrap="square" lIns="0" tIns="14706" rIns="0" bIns="0" rtlCol="0">
            <a:spAutoFit/>
          </a:bodyPr>
          <a:lstStyle/>
          <a:p>
            <a:pPr marL="14006">
              <a:spcBef>
                <a:spcPts val="116"/>
              </a:spcBef>
            </a:pPr>
            <a:r>
              <a:rPr lang="ru-RU" sz="3000" dirty="0" smtClean="0">
                <a:latin typeface="RussianRail G Pro Extended" panose="020B0506040000020004" pitchFamily="34" charset="-52"/>
                <a:cs typeface="Arial" panose="020B0604020202020204" pitchFamily="34" charset="0"/>
              </a:rPr>
              <a:t>Конкуренты</a:t>
            </a:r>
            <a:endParaRPr sz="3000" dirty="0">
              <a:latin typeface="RussianRail G Pro Extended" panose="020B0506040000020004" pitchFamily="34" charset="-52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525685"/>
            <a:ext cx="10693400" cy="66350"/>
          </a:xfrm>
          <a:prstGeom prst="line">
            <a:avLst/>
          </a:prstGeom>
          <a:ln w="38100">
            <a:solidFill>
              <a:srgbClr val="E2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3"/>
          <p:cNvSpPr txBox="1">
            <a:spLocks/>
          </p:cNvSpPr>
          <p:nvPr/>
        </p:nvSpPr>
        <p:spPr>
          <a:xfrm>
            <a:off x="393700" y="1130706"/>
            <a:ext cx="9364684" cy="3758050"/>
          </a:xfrm>
          <a:prstGeom prst="rect">
            <a:avLst/>
          </a:prstGeom>
        </p:spPr>
        <p:txBody>
          <a:bodyPr vert="horz" wrap="square" lIns="0" tIns="13305" rIns="0" bIns="0" rtlCol="0" anchor="t">
            <a:spAutoFit/>
          </a:bodyPr>
          <a:lstStyle>
            <a:lvl1pPr algn="ctr">
              <a:defRPr sz="5263" b="1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356906" indent="-342900" algn="l">
              <a:spcBef>
                <a:spcPts val="116"/>
              </a:spcBef>
              <a:buFont typeface="Arial" panose="020B0604020202020204" pitchFamily="34" charset="0"/>
              <a:buChar char="•"/>
            </a:pPr>
            <a:r>
              <a:rPr lang="ru-RU" sz="2000" b="0" kern="0" dirty="0">
                <a:latin typeface="RussianRail G Pro Extended" panose="020B0506040000020004" pitchFamily="34" charset="-52"/>
              </a:rPr>
              <a:t>Покажите чем ваш продукт/ решение отличается от конкурентов или аналогов, тех способов как эта проблема решается клиентами </a:t>
            </a:r>
            <a:r>
              <a:rPr lang="ru-RU" sz="2000" b="0" kern="0" dirty="0" smtClean="0">
                <a:latin typeface="RussianRail G Pro Extended" panose="020B0506040000020004" pitchFamily="34" charset="-52"/>
              </a:rPr>
              <a:t>сейчас</a:t>
            </a:r>
          </a:p>
          <a:p>
            <a:pPr marL="356906" indent="-342900" algn="l">
              <a:spcBef>
                <a:spcPts val="116"/>
              </a:spcBef>
              <a:buFont typeface="Arial" panose="020B0604020202020204" pitchFamily="34" charset="0"/>
              <a:buChar char="•"/>
            </a:pPr>
            <a:endParaRPr lang="ru-RU" sz="2000" b="0" kern="0" dirty="0">
              <a:latin typeface="RussianRail G Pro Extended" panose="020B0506040000020004" pitchFamily="34" charset="-52"/>
            </a:endParaRPr>
          </a:p>
          <a:p>
            <a:pPr marL="356906" indent="-342900" algn="l">
              <a:spcBef>
                <a:spcPts val="116"/>
              </a:spcBef>
              <a:buFont typeface="Arial" panose="020B0604020202020204" pitchFamily="34" charset="0"/>
              <a:buChar char="•"/>
            </a:pPr>
            <a:r>
              <a:rPr lang="ru-RU" sz="2000" b="0" kern="0" dirty="0">
                <a:latin typeface="RussianRail G Pro Extended" panose="020B0506040000020004" pitchFamily="34" charset="-52"/>
              </a:rPr>
              <a:t>Перечислите основных конкурентов и ближайших аналогов вашего продукта (имейте в виду что скорее всего клиенты уже как то решают эту проблему сейчас</a:t>
            </a:r>
            <a:r>
              <a:rPr lang="ru-RU" sz="2000" b="0" kern="0" dirty="0" smtClean="0">
                <a:latin typeface="RussianRail G Pro Extended" panose="020B0506040000020004" pitchFamily="34" charset="-52"/>
              </a:rPr>
              <a:t>)</a:t>
            </a:r>
          </a:p>
          <a:p>
            <a:pPr marL="356906" indent="-342900" algn="l">
              <a:spcBef>
                <a:spcPts val="116"/>
              </a:spcBef>
              <a:buFont typeface="Arial" panose="020B0604020202020204" pitchFamily="34" charset="0"/>
              <a:buChar char="•"/>
            </a:pPr>
            <a:endParaRPr lang="ru-RU" sz="2000" b="0" kern="0" dirty="0">
              <a:latin typeface="RussianRail G Pro Extended" panose="020B0506040000020004" pitchFamily="34" charset="-52"/>
            </a:endParaRPr>
          </a:p>
          <a:p>
            <a:pPr marL="356906" indent="-342900" algn="l">
              <a:spcBef>
                <a:spcPts val="116"/>
              </a:spcBef>
              <a:buFont typeface="Arial" panose="020B0604020202020204" pitchFamily="34" charset="0"/>
              <a:buChar char="•"/>
            </a:pPr>
            <a:r>
              <a:rPr lang="ru-RU" sz="2000" b="0" kern="0" dirty="0">
                <a:latin typeface="RussianRail G Pro Extended" panose="020B0506040000020004" pitchFamily="34" charset="-52"/>
              </a:rPr>
              <a:t>Составьте сравнительную таблицу вашего продукт относительно конкурентов или аналогов (цена, функциональность, постарайтесь сделать фокус на ваших преимуществах)</a:t>
            </a:r>
          </a:p>
        </p:txBody>
      </p:sp>
      <p:sp>
        <p:nvSpPr>
          <p:cNvPr id="12" name="object 2"/>
          <p:cNvSpPr txBox="1"/>
          <p:nvPr/>
        </p:nvSpPr>
        <p:spPr>
          <a:xfrm>
            <a:off x="8353305" y="6931084"/>
            <a:ext cx="727195" cy="322626"/>
          </a:xfrm>
          <a:prstGeom prst="rect">
            <a:avLst/>
          </a:prstGeom>
        </p:spPr>
        <p:txBody>
          <a:bodyPr vert="horz" wrap="square" lIns="0" tIns="14706" rIns="0" bIns="0" rtlCol="0">
            <a:spAutoFit/>
          </a:bodyPr>
          <a:lstStyle/>
          <a:p>
            <a:pPr marL="14006" algn="ctr">
              <a:spcBef>
                <a:spcPts val="116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RussianRail G Pro Extended" panose="020B0506040000020004" pitchFamily="34" charset="-52"/>
                <a:cs typeface="Arial" panose="020B0604020202020204" pitchFamily="34" charset="0"/>
              </a:rPr>
              <a:t>6</a:t>
            </a:r>
            <a:endParaRPr lang="ru-RU" sz="2000" b="1" dirty="0">
              <a:solidFill>
                <a:schemeClr val="bg1"/>
              </a:solidFill>
              <a:latin typeface="RussianRail G Pro Extended" panose="020B05060400000200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34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05625"/>
            <a:ext cx="10693400" cy="373544"/>
          </a:xfrm>
          <a:prstGeom prst="rect">
            <a:avLst/>
          </a:prstGeom>
        </p:spPr>
      </p:pic>
      <p:sp>
        <p:nvSpPr>
          <p:cNvPr id="6" name="object 2"/>
          <p:cNvSpPr txBox="1"/>
          <p:nvPr/>
        </p:nvSpPr>
        <p:spPr>
          <a:xfrm>
            <a:off x="165100" y="0"/>
            <a:ext cx="4232395" cy="476514"/>
          </a:xfrm>
          <a:prstGeom prst="rect">
            <a:avLst/>
          </a:prstGeom>
        </p:spPr>
        <p:txBody>
          <a:bodyPr vert="horz" wrap="square" lIns="0" tIns="14706" rIns="0" bIns="0" rtlCol="0">
            <a:spAutoFit/>
          </a:bodyPr>
          <a:lstStyle/>
          <a:p>
            <a:pPr marL="14006">
              <a:spcBef>
                <a:spcPts val="116"/>
              </a:spcBef>
            </a:pPr>
            <a:r>
              <a:rPr lang="ru-RU" sz="3000" dirty="0" smtClean="0">
                <a:latin typeface="RussianRail G Pro Extended" panose="020B0506040000020004" pitchFamily="34" charset="-52"/>
                <a:cs typeface="Arial" panose="020B0604020202020204" pitchFamily="34" charset="0"/>
              </a:rPr>
              <a:t>Команда</a:t>
            </a:r>
            <a:endParaRPr lang="ru-RU" sz="3000" dirty="0">
              <a:latin typeface="RussianRail G Pro Extended" panose="020B0506040000020004" pitchFamily="34" charset="-52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25685"/>
            <a:ext cx="10693400" cy="66350"/>
          </a:xfrm>
          <a:prstGeom prst="line">
            <a:avLst/>
          </a:prstGeom>
          <a:ln w="38100">
            <a:solidFill>
              <a:srgbClr val="E2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ject 3"/>
          <p:cNvSpPr txBox="1">
            <a:spLocks/>
          </p:cNvSpPr>
          <p:nvPr/>
        </p:nvSpPr>
        <p:spPr>
          <a:xfrm>
            <a:off x="393700" y="1130706"/>
            <a:ext cx="10058400" cy="1885742"/>
          </a:xfrm>
          <a:prstGeom prst="rect">
            <a:avLst/>
          </a:prstGeom>
        </p:spPr>
        <p:txBody>
          <a:bodyPr vert="horz" wrap="square" lIns="0" tIns="13305" rIns="0" bIns="0" rtlCol="0" anchor="t">
            <a:spAutoFit/>
          </a:bodyPr>
          <a:lstStyle>
            <a:lvl1pPr algn="ctr">
              <a:defRPr sz="5263" b="1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356906" indent="-342900" algn="l">
              <a:spcBef>
                <a:spcPts val="116"/>
              </a:spcBef>
              <a:buFont typeface="Arial" panose="020B0604020202020204" pitchFamily="34" charset="0"/>
              <a:buChar char="•"/>
            </a:pPr>
            <a:r>
              <a:rPr lang="ru-RU" sz="2000" b="0" kern="0" dirty="0">
                <a:latin typeface="RussianRail G Pro Extended" panose="020B0506040000020004" pitchFamily="34" charset="-52"/>
              </a:rPr>
              <a:t>Перечислите членов Вашей команды и вставьте их </a:t>
            </a:r>
            <a:r>
              <a:rPr lang="ru-RU" sz="2000" b="0" kern="0" dirty="0" smtClean="0">
                <a:latin typeface="RussianRail G Pro Extended" panose="020B0506040000020004" pitchFamily="34" charset="-52"/>
              </a:rPr>
              <a:t>фото</a:t>
            </a:r>
          </a:p>
          <a:p>
            <a:pPr marL="356906" indent="-342900" algn="l">
              <a:spcBef>
                <a:spcPts val="116"/>
              </a:spcBef>
              <a:buFont typeface="Arial" panose="020B0604020202020204" pitchFamily="34" charset="0"/>
              <a:buChar char="•"/>
            </a:pPr>
            <a:endParaRPr lang="ru-RU" sz="2000" b="0" kern="0" dirty="0">
              <a:latin typeface="RussianRail G Pro Extended" panose="020B0506040000020004" pitchFamily="34" charset="-52"/>
            </a:endParaRPr>
          </a:p>
          <a:p>
            <a:pPr marL="356906" indent="-342900" algn="l">
              <a:spcBef>
                <a:spcPts val="116"/>
              </a:spcBef>
              <a:buFont typeface="Arial" panose="020B0604020202020204" pitchFamily="34" charset="0"/>
              <a:buChar char="•"/>
            </a:pPr>
            <a:r>
              <a:rPr lang="ru-RU" sz="2000" b="0" kern="0" dirty="0">
                <a:latin typeface="RussianRail G Pro Extended" panose="020B0506040000020004" pitchFamily="34" charset="-52"/>
              </a:rPr>
              <a:t>Покажите что Ваша команда в состоянии добиваться результата, что у вас есть необходимые компетенции или вы понимаете где вы их найдете (новые партнеры в команду, договоренности с кем-то, менторы проекта и т.д.)</a:t>
            </a:r>
          </a:p>
        </p:txBody>
      </p:sp>
      <p:sp>
        <p:nvSpPr>
          <p:cNvPr id="11" name="object 2"/>
          <p:cNvSpPr txBox="1"/>
          <p:nvPr/>
        </p:nvSpPr>
        <p:spPr>
          <a:xfrm>
            <a:off x="8353305" y="6931084"/>
            <a:ext cx="727195" cy="322626"/>
          </a:xfrm>
          <a:prstGeom prst="rect">
            <a:avLst/>
          </a:prstGeom>
        </p:spPr>
        <p:txBody>
          <a:bodyPr vert="horz" wrap="square" lIns="0" tIns="14706" rIns="0" bIns="0" rtlCol="0">
            <a:spAutoFit/>
          </a:bodyPr>
          <a:lstStyle/>
          <a:p>
            <a:pPr marL="14006" algn="ctr">
              <a:spcBef>
                <a:spcPts val="116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RussianRail G Pro Extended" panose="020B0506040000020004" pitchFamily="34" charset="-52"/>
                <a:cs typeface="Arial" panose="020B0604020202020204" pitchFamily="34" charset="0"/>
              </a:rPr>
              <a:t>7</a:t>
            </a:r>
            <a:endParaRPr lang="ru-RU" sz="2000" b="1" dirty="0">
              <a:solidFill>
                <a:schemeClr val="bg1"/>
              </a:solidFill>
              <a:latin typeface="RussianRail G Pro Extended" panose="020B05060400000200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46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05625"/>
            <a:ext cx="10693400" cy="373544"/>
          </a:xfrm>
          <a:prstGeom prst="rect">
            <a:avLst/>
          </a:prstGeom>
        </p:spPr>
      </p:pic>
      <p:sp>
        <p:nvSpPr>
          <p:cNvPr id="6" name="object 2"/>
          <p:cNvSpPr txBox="1"/>
          <p:nvPr/>
        </p:nvSpPr>
        <p:spPr>
          <a:xfrm>
            <a:off x="165100" y="0"/>
            <a:ext cx="10972800" cy="476514"/>
          </a:xfrm>
          <a:prstGeom prst="rect">
            <a:avLst/>
          </a:prstGeom>
        </p:spPr>
        <p:txBody>
          <a:bodyPr vert="horz" wrap="square" lIns="0" tIns="14706" rIns="0" bIns="0" rtlCol="0">
            <a:spAutoFit/>
          </a:bodyPr>
          <a:lstStyle/>
          <a:p>
            <a:pPr marL="14006">
              <a:spcBef>
                <a:spcPts val="116"/>
              </a:spcBef>
            </a:pPr>
            <a:r>
              <a:rPr lang="ru-RU" sz="3000" dirty="0" smtClean="0">
                <a:latin typeface="RussianRail G Pro Extended" panose="020B0506040000020004" pitchFamily="34" charset="-52"/>
                <a:cs typeface="Arial" panose="020B0604020202020204" pitchFamily="34" charset="0"/>
              </a:rPr>
              <a:t>Как вы видите взаимодействие с РЖД</a:t>
            </a:r>
            <a:endParaRPr sz="3000" dirty="0">
              <a:latin typeface="RussianRail G Pro Extended" panose="020B0506040000020004" pitchFamily="34" charset="-52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25685"/>
            <a:ext cx="10693400" cy="66350"/>
          </a:xfrm>
          <a:prstGeom prst="line">
            <a:avLst/>
          </a:prstGeom>
          <a:ln w="38100">
            <a:solidFill>
              <a:srgbClr val="E2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ject 3"/>
          <p:cNvSpPr txBox="1">
            <a:spLocks/>
          </p:cNvSpPr>
          <p:nvPr/>
        </p:nvSpPr>
        <p:spPr>
          <a:xfrm>
            <a:off x="393700" y="1130706"/>
            <a:ext cx="10299700" cy="1924214"/>
          </a:xfrm>
          <a:prstGeom prst="rect">
            <a:avLst/>
          </a:prstGeom>
        </p:spPr>
        <p:txBody>
          <a:bodyPr vert="horz" wrap="square" lIns="0" tIns="13305" rIns="0" bIns="0" rtlCol="0" anchor="t">
            <a:spAutoFit/>
          </a:bodyPr>
          <a:lstStyle>
            <a:lvl1pPr algn="ctr">
              <a:defRPr sz="5263" b="1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356906" indent="-342900" algn="just">
              <a:spcBef>
                <a:spcPts val="116"/>
              </a:spcBef>
              <a:buFont typeface="Arial" panose="020B0604020202020204" pitchFamily="34" charset="0"/>
              <a:buChar char="•"/>
            </a:pPr>
            <a:r>
              <a:rPr lang="ru-RU" sz="2000" b="0" kern="0" dirty="0">
                <a:latin typeface="RussianRail G Pro Extended" panose="020B0506040000020004" pitchFamily="34" charset="-52"/>
              </a:rPr>
              <a:t>Опишите как ваше решение будет полезно для </a:t>
            </a:r>
            <a:r>
              <a:rPr lang="ru-RU" sz="2000" b="0" kern="0" dirty="0" smtClean="0">
                <a:latin typeface="RussianRail G Pro Extended" panose="020B0506040000020004" pitchFamily="34" charset="-52"/>
              </a:rPr>
              <a:t>РЖД</a:t>
            </a:r>
          </a:p>
          <a:p>
            <a:pPr marL="356906" indent="-342900" algn="just">
              <a:spcBef>
                <a:spcPts val="116"/>
              </a:spcBef>
              <a:buFont typeface="Arial" panose="020B0604020202020204" pitchFamily="34" charset="0"/>
              <a:buChar char="•"/>
            </a:pPr>
            <a:endParaRPr lang="ru-RU" sz="2000" b="0" kern="0" dirty="0">
              <a:latin typeface="RussianRail G Pro Extended" panose="020B0506040000020004" pitchFamily="34" charset="-52"/>
            </a:endParaRPr>
          </a:p>
          <a:p>
            <a:pPr marL="356906" indent="-342900" algn="just">
              <a:spcBef>
                <a:spcPts val="116"/>
              </a:spcBef>
              <a:buFont typeface="Arial" panose="020B0604020202020204" pitchFamily="34" charset="0"/>
              <a:buChar char="•"/>
            </a:pPr>
            <a:r>
              <a:rPr lang="ru-RU" sz="2000" b="0" kern="0" dirty="0">
                <a:latin typeface="RussianRail G Pro Extended" panose="020B0506040000020004" pitchFamily="34" charset="-52"/>
              </a:rPr>
              <a:t>Какие плюсы от взаимодействия с вашим продуктом </a:t>
            </a:r>
            <a:r>
              <a:rPr lang="ru-RU" sz="2000" b="0" kern="0" dirty="0" smtClean="0">
                <a:latin typeface="RussianRail G Pro Extended" panose="020B0506040000020004" pitchFamily="34" charset="-52"/>
              </a:rPr>
              <a:t>будут</a:t>
            </a:r>
          </a:p>
          <a:p>
            <a:pPr marL="356906" indent="-342900" algn="just">
              <a:spcBef>
                <a:spcPts val="116"/>
              </a:spcBef>
              <a:buFont typeface="Arial" panose="020B0604020202020204" pitchFamily="34" charset="0"/>
              <a:buChar char="•"/>
            </a:pPr>
            <a:endParaRPr lang="ru-RU" sz="2000" b="0" kern="0" dirty="0">
              <a:latin typeface="RussianRail G Pro Extended" panose="020B0506040000020004" pitchFamily="34" charset="-52"/>
            </a:endParaRPr>
          </a:p>
          <a:p>
            <a:pPr marL="356906" indent="-342900" algn="just">
              <a:spcBef>
                <a:spcPts val="116"/>
              </a:spcBef>
              <a:buFont typeface="Arial" panose="020B0604020202020204" pitchFamily="34" charset="0"/>
              <a:buChar char="•"/>
            </a:pPr>
            <a:r>
              <a:rPr lang="ru-RU" sz="2000" b="0" kern="0" dirty="0">
                <a:latin typeface="RussianRail G Pro Extended" panose="020B0506040000020004" pitchFamily="34" charset="-52"/>
              </a:rPr>
              <a:t>Какой экономический эффект от внедрения </a:t>
            </a:r>
            <a:endParaRPr lang="ru-RU" sz="2000" b="0" kern="0" dirty="0" smtClean="0">
              <a:latin typeface="RussianRail G Pro Extended" panose="020B0506040000020004" pitchFamily="34" charset="-52"/>
            </a:endParaRPr>
          </a:p>
          <a:p>
            <a:pPr marL="14006" algn="just">
              <a:spcBef>
                <a:spcPts val="116"/>
              </a:spcBef>
            </a:pPr>
            <a:r>
              <a:rPr lang="ru-RU" sz="2000" b="0" kern="0" dirty="0">
                <a:latin typeface="RussianRail G Pro Extended" panose="020B0506040000020004" pitchFamily="34" charset="-52"/>
              </a:rPr>
              <a:t> </a:t>
            </a:r>
            <a:r>
              <a:rPr lang="ru-RU" sz="2000" b="0" kern="0" dirty="0" smtClean="0">
                <a:latin typeface="RussianRail G Pro Extended" panose="020B0506040000020004" pitchFamily="34" charset="-52"/>
              </a:rPr>
              <a:t>    вашего продукта на </a:t>
            </a:r>
            <a:r>
              <a:rPr lang="ru-RU" sz="2000" b="0" kern="0" dirty="0">
                <a:latin typeface="RussianRail G Pro Extended" panose="020B0506040000020004" pitchFamily="34" charset="-52"/>
              </a:rPr>
              <a:t>РЖД</a:t>
            </a:r>
          </a:p>
        </p:txBody>
      </p:sp>
      <p:sp>
        <p:nvSpPr>
          <p:cNvPr id="11" name="object 2"/>
          <p:cNvSpPr txBox="1"/>
          <p:nvPr/>
        </p:nvSpPr>
        <p:spPr>
          <a:xfrm>
            <a:off x="8353305" y="6931084"/>
            <a:ext cx="727195" cy="322626"/>
          </a:xfrm>
          <a:prstGeom prst="rect">
            <a:avLst/>
          </a:prstGeom>
        </p:spPr>
        <p:txBody>
          <a:bodyPr vert="horz" wrap="square" lIns="0" tIns="14706" rIns="0" bIns="0" rtlCol="0">
            <a:spAutoFit/>
          </a:bodyPr>
          <a:lstStyle/>
          <a:p>
            <a:pPr marL="14006" algn="ctr">
              <a:spcBef>
                <a:spcPts val="116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RussianRail G Pro Extended" panose="020B0506040000020004" pitchFamily="34" charset="-52"/>
                <a:cs typeface="Arial" panose="020B0604020202020204" pitchFamily="34" charset="0"/>
              </a:rPr>
              <a:t>8</a:t>
            </a:r>
            <a:endParaRPr lang="ru-RU" sz="2000" b="1" dirty="0">
              <a:solidFill>
                <a:schemeClr val="bg1"/>
              </a:solidFill>
              <a:latin typeface="RussianRail G Pro Extended" panose="020B05060400000200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98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05625"/>
            <a:ext cx="10693400" cy="373544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525685"/>
            <a:ext cx="10693400" cy="66350"/>
          </a:xfrm>
          <a:prstGeom prst="line">
            <a:avLst/>
          </a:prstGeom>
          <a:ln w="38100">
            <a:solidFill>
              <a:srgbClr val="E2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ject 3"/>
          <p:cNvSpPr txBox="1">
            <a:spLocks/>
          </p:cNvSpPr>
          <p:nvPr/>
        </p:nvSpPr>
        <p:spPr>
          <a:xfrm>
            <a:off x="546100" y="1571625"/>
            <a:ext cx="10147300" cy="3180969"/>
          </a:xfrm>
          <a:prstGeom prst="rect">
            <a:avLst/>
          </a:prstGeom>
        </p:spPr>
        <p:txBody>
          <a:bodyPr vert="horz" wrap="square" lIns="0" tIns="13305" rIns="0" bIns="0" rtlCol="0" anchor="t">
            <a:spAutoFit/>
          </a:bodyPr>
          <a:lstStyle>
            <a:lvl1pPr algn="ctr">
              <a:defRPr sz="5263" b="1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356906" indent="-342900" algn="just">
              <a:spcBef>
                <a:spcPts val="116"/>
              </a:spcBef>
              <a:buFont typeface="Arial" panose="020B0604020202020204" pitchFamily="34" charset="0"/>
              <a:buChar char="•"/>
            </a:pPr>
            <a:endParaRPr lang="ru-RU" sz="2000" b="0" kern="0" dirty="0" smtClean="0">
              <a:latin typeface="RussianRail G Pro Extended" panose="020B0506040000020004" pitchFamily="34" charset="-52"/>
            </a:endParaRPr>
          </a:p>
          <a:p>
            <a:pPr marL="356906" indent="-342900" algn="just">
              <a:spcBef>
                <a:spcPts val="116"/>
              </a:spcBef>
              <a:buFont typeface="Arial" panose="020B0604020202020204" pitchFamily="34" charset="0"/>
              <a:buChar char="•"/>
            </a:pPr>
            <a:endParaRPr lang="ru-RU" sz="2000" b="0" kern="0" dirty="0">
              <a:latin typeface="RussianRail G Pro Extended" panose="020B0506040000020004" pitchFamily="34" charset="-52"/>
            </a:endParaRPr>
          </a:p>
          <a:p>
            <a:pPr marL="356906" indent="-342900" algn="just">
              <a:spcBef>
                <a:spcPts val="116"/>
              </a:spcBef>
              <a:buFont typeface="Arial" panose="020B0604020202020204" pitchFamily="34" charset="0"/>
              <a:buChar char="•"/>
            </a:pPr>
            <a:endParaRPr lang="ru-RU" sz="2000" b="0" kern="0" dirty="0" smtClean="0">
              <a:latin typeface="RussianRail G Pro Extended" panose="020B0506040000020004" pitchFamily="34" charset="-52"/>
            </a:endParaRPr>
          </a:p>
          <a:p>
            <a:pPr marL="14006" algn="just">
              <a:spcBef>
                <a:spcPts val="116"/>
              </a:spcBef>
            </a:pPr>
            <a:r>
              <a:rPr lang="ru-RU" sz="2800" b="0" kern="0" dirty="0" smtClean="0">
                <a:latin typeface="RussianRail G Pro Extended" panose="020B0506040000020004" pitchFamily="34" charset="-52"/>
              </a:rPr>
              <a:t>Название проекта</a:t>
            </a:r>
          </a:p>
          <a:p>
            <a:pPr marL="14006" algn="just">
              <a:spcBef>
                <a:spcPts val="116"/>
              </a:spcBef>
            </a:pPr>
            <a:endParaRPr lang="ru-RU" sz="2800" b="0" kern="0" dirty="0">
              <a:latin typeface="RussianRail G Pro Extended" panose="020B0506040000020004" pitchFamily="34" charset="-52"/>
            </a:endParaRPr>
          </a:p>
          <a:p>
            <a:pPr marL="14006" algn="just">
              <a:spcBef>
                <a:spcPts val="116"/>
              </a:spcBef>
            </a:pPr>
            <a:r>
              <a:rPr lang="ru-RU" sz="2800" b="0" kern="0" dirty="0" smtClean="0">
                <a:latin typeface="RussianRail G Pro Extended" panose="020B0506040000020004" pitchFamily="34" charset="-52"/>
              </a:rPr>
              <a:t>Имя Фамилия </a:t>
            </a:r>
          </a:p>
          <a:p>
            <a:pPr marL="14006" algn="just">
              <a:spcBef>
                <a:spcPts val="116"/>
              </a:spcBef>
            </a:pPr>
            <a:endParaRPr lang="ru-RU" sz="2800" b="0" kern="0" dirty="0">
              <a:latin typeface="RussianRail G Pro Extended" panose="020B0506040000020004" pitchFamily="34" charset="-52"/>
            </a:endParaRPr>
          </a:p>
          <a:p>
            <a:pPr marL="14006" algn="just">
              <a:spcBef>
                <a:spcPts val="116"/>
              </a:spcBef>
            </a:pPr>
            <a:r>
              <a:rPr lang="ru-RU" sz="2800" b="0" kern="0" dirty="0" smtClean="0">
                <a:latin typeface="RussianRail G Pro Extended" panose="020B0506040000020004" pitchFamily="34" charset="-52"/>
              </a:rPr>
              <a:t>Контакты</a:t>
            </a:r>
            <a:endParaRPr lang="ru-RU" sz="2800" b="0" kern="0" dirty="0">
              <a:latin typeface="RussianRail G Pro Extended" panose="020B0506040000020004" pitchFamily="34" charset="-52"/>
            </a:endParaRPr>
          </a:p>
        </p:txBody>
      </p:sp>
      <p:sp>
        <p:nvSpPr>
          <p:cNvPr id="11" name="object 2"/>
          <p:cNvSpPr txBox="1"/>
          <p:nvPr/>
        </p:nvSpPr>
        <p:spPr>
          <a:xfrm>
            <a:off x="8353305" y="6931084"/>
            <a:ext cx="727195" cy="322626"/>
          </a:xfrm>
          <a:prstGeom prst="rect">
            <a:avLst/>
          </a:prstGeom>
        </p:spPr>
        <p:txBody>
          <a:bodyPr vert="horz" wrap="square" lIns="0" tIns="14706" rIns="0" bIns="0" rtlCol="0">
            <a:spAutoFit/>
          </a:bodyPr>
          <a:lstStyle/>
          <a:p>
            <a:pPr marL="14006" algn="ctr">
              <a:spcBef>
                <a:spcPts val="116"/>
              </a:spcBef>
            </a:pPr>
            <a:r>
              <a:rPr lang="ru-RU" sz="2000" b="1" dirty="0">
                <a:solidFill>
                  <a:schemeClr val="bg1"/>
                </a:solidFill>
                <a:latin typeface="RussianRail G Pro Extended" panose="020B0506040000020004" pitchFamily="34" charset="-52"/>
                <a:cs typeface="Arial" panose="020B0604020202020204" pitchFamily="34" charset="0"/>
              </a:rPr>
              <a:t>9</a:t>
            </a:r>
            <a:endParaRPr lang="ru-RU" sz="2000" b="1" dirty="0">
              <a:solidFill>
                <a:schemeClr val="bg1"/>
              </a:solidFill>
              <a:latin typeface="RussianRail G Pro Extended" panose="020B05060400000200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82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310</Words>
  <Application>Microsoft Office PowerPoint</Application>
  <PresentationFormat>Произвольный</PresentationFormat>
  <Paragraphs>54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DINPro-Black</vt:lpstr>
      <vt:lpstr>Open Sans</vt:lpstr>
      <vt:lpstr>RussianRail G Pro Extended</vt:lpstr>
      <vt:lpstr>Tahoma</vt:lpstr>
      <vt:lpstr>Office Theme</vt:lpstr>
      <vt:lpstr>Не больше 5 (7) слайдов  Все в одном стиле Шрифт не менее 20 пт Меньше текса PDF</vt:lpstr>
      <vt:lpstr>НАЧАЛО Проблема Решение Конкуренты Команда Как вы видите взаимодействие с РЖД КОНЕЦ</vt:lpstr>
      <vt:lpstr>Название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rzd.cdr</dc:title>
  <dc:creator>Ильдар Даянов</dc:creator>
  <cp:lastModifiedBy>Игорь Суровушкин</cp:lastModifiedBy>
  <cp:revision>8</cp:revision>
  <dcterms:created xsi:type="dcterms:W3CDTF">2019-11-10T09:48:46Z</dcterms:created>
  <dcterms:modified xsi:type="dcterms:W3CDTF">2019-11-10T16:21:48Z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2018-08-16T00:00:00Z</vt:filetime>
  </property>
  <property fmtid="{D5CDD505-2E9C-101B-9397-08002B2CF9AE}" pid="3" name="Creator">
    <vt:lpwstr>CorelDRAW 2018</vt:lpwstr>
  </property>
  <property fmtid="{D5CDD505-2E9C-101B-9397-08002B2CF9AE}" pid="4" name="LastSaved">
    <vt:filetime>2019-11-10T00:00:00Z</vt:filetime>
  </property>
</Properties>
</file>